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57" r:id="rId3"/>
    <p:sldId id="259" r:id="rId4"/>
    <p:sldId id="373" r:id="rId5"/>
    <p:sldId id="396" r:id="rId6"/>
    <p:sldId id="382" r:id="rId7"/>
    <p:sldId id="385" r:id="rId8"/>
    <p:sldId id="384" r:id="rId9"/>
    <p:sldId id="403" r:id="rId10"/>
    <p:sldId id="406" r:id="rId11"/>
    <p:sldId id="404" r:id="rId12"/>
    <p:sldId id="407" r:id="rId13"/>
    <p:sldId id="389" r:id="rId14"/>
    <p:sldId id="386" r:id="rId15"/>
    <p:sldId id="270" r:id="rId16"/>
    <p:sldId id="279" r:id="rId17"/>
  </p:sldIdLst>
  <p:sldSz cx="9144000" cy="5143500" type="screen16x9"/>
  <p:notesSz cx="6858000" cy="9144000"/>
  <p:embeddedFontLst>
    <p:embeddedFont>
      <p:font typeface="Roboto Condensed" panose="020B0604020202020204" charset="0"/>
      <p:regular r:id="rId19"/>
      <p:bold r:id="rId20"/>
      <p:italic r:id="rId21"/>
      <p:boldItalic r:id="rId22"/>
    </p:embeddedFont>
    <p:embeddedFont>
      <p:font typeface="Roboto Condensed Light" panose="020B0604020202020204" charset="0"/>
      <p:regular r:id="rId23"/>
      <p:bold r:id="rId24"/>
      <p:italic r:id="rId25"/>
      <p:boldItalic r:id="rId26"/>
    </p:embeddedFont>
    <p:embeddedFont>
      <p:font typeface="Arv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A041699-258C-4505-96D0-496703EE2011}">
  <a:tblStyle styleId="{0A041699-258C-4505-96D0-496703EE20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7" autoAdjust="0"/>
    <p:restoredTop sz="88796" autoAdjust="0"/>
  </p:normalViewPr>
  <p:slideViewPr>
    <p:cSldViewPr snapToGrid="0">
      <p:cViewPr varScale="1">
        <p:scale>
          <a:sx n="105" d="100"/>
          <a:sy n="105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20707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483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4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573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0220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0733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3287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55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imax.v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imax.v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heodoinhiemvu.moj.gov.vn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58071" y="1014204"/>
            <a:ext cx="7161904" cy="24754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400" cap="all" dirty="0"/>
              <a:t>HỆ THỐNG QUẢN LÝ CƠ SỞ DỮ LIỆU </a:t>
            </a:r>
            <a:r>
              <a:rPr lang="en-US" sz="2400" cap="all" dirty="0"/>
              <a:t/>
            </a:r>
            <a:br>
              <a:rPr lang="en-US" sz="2400" cap="all" dirty="0"/>
            </a:br>
            <a:r>
              <a:rPr lang="vi-VN" sz="2400" cap="all" dirty="0"/>
              <a:t>THEO DÕI NHIỆM VỤ</a:t>
            </a: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AE381-E52A-4D76-A69C-048D85673D30}"/>
              </a:ext>
            </a:extLst>
          </p:cNvPr>
          <p:cNvSpPr txBox="1"/>
          <p:nvPr/>
        </p:nvSpPr>
        <p:spPr>
          <a:xfrm>
            <a:off x="6907876" y="4256115"/>
            <a:ext cx="275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2060"/>
                </a:solidFill>
              </a:rPr>
              <a:t>Hà Nội 2022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B41E-0C56-4208-8A7A-1E41E16C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Giới thiệu màn hình làm việc</a:t>
            </a:r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AE02C-CF69-447E-99C4-3A75E794D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548E-00A3-469D-B706-A0008EC0A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87" y="1357313"/>
            <a:ext cx="73437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9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B41E-0C56-4208-8A7A-1E41E16C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Giới thiệu màn hình làm việc</a:t>
            </a:r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AE02C-CF69-447E-99C4-3A75E794D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430FCE-5671-4923-9DB7-80012089F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356909"/>
              </p:ext>
            </p:extLst>
          </p:nvPr>
        </p:nvGraphicFramePr>
        <p:xfrm>
          <a:off x="688449" y="1236662"/>
          <a:ext cx="6929551" cy="3962400"/>
        </p:xfrm>
        <a:graphic>
          <a:graphicData uri="http://schemas.openxmlformats.org/drawingml/2006/table">
            <a:tbl>
              <a:tblPr firstRow="1" bandRow="1">
                <a:tableStyleId>{0A041699-258C-4505-96D0-496703EE2011}</a:tableStyleId>
              </a:tblPr>
              <a:tblGrid>
                <a:gridCol w="4227737">
                  <a:extLst>
                    <a:ext uri="{9D8B030D-6E8A-4147-A177-3AD203B41FA5}">
                      <a16:colId xmlns:a16="http://schemas.microsoft.com/office/drawing/2014/main" val="2565577394"/>
                    </a:ext>
                  </a:extLst>
                </a:gridCol>
                <a:gridCol w="2701814">
                  <a:extLst>
                    <a:ext uri="{9D8B030D-6E8A-4147-A177-3AD203B41FA5}">
                      <a16:colId xmlns:a16="http://schemas.microsoft.com/office/drawing/2014/main" val="3675240790"/>
                    </a:ext>
                  </a:extLst>
                </a:gridCol>
              </a:tblGrid>
              <a:tr h="3200400">
                <a:tc>
                  <a:txBody>
                    <a:bodyPr/>
                    <a:lstStyle/>
                    <a:p>
                      <a:pPr marL="342900" marR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Menu NHIỆM VỤ ĐÃ GIAO bao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gồm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:</a:t>
                      </a:r>
                    </a:p>
                    <a:p>
                      <a:pPr marL="342900" marR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Nhiệm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vụ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đã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giao</a:t>
                      </a:r>
                      <a:endParaRPr lang="en-US" sz="16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cs typeface="Arial"/>
                        <a:sym typeface="Arial"/>
                      </a:endParaRPr>
                    </a:p>
                    <a:p>
                      <a:pPr marL="342900" marR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Nhiệm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vụ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giao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đã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hoàn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thành</a:t>
                      </a:r>
                      <a:endParaRPr lang="en-US" sz="16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cs typeface="Arial"/>
                        <a:sym typeface="Arial"/>
                      </a:endParaRPr>
                    </a:p>
                    <a:p>
                      <a:pPr marL="342900" marR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Nhiệm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vụ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giao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chờ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phê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duyệt</a:t>
                      </a:r>
                      <a:endParaRPr lang="en-US" sz="16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cs typeface="Arial"/>
                        <a:sym typeface="Arial"/>
                      </a:endParaRPr>
                    </a:p>
                    <a:p>
                      <a:pPr marL="342900" marR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Nhiệm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vụ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giao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chưa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hoàn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thành</a:t>
                      </a:r>
                      <a:endParaRPr lang="en-US" sz="16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cs typeface="Arial"/>
                        <a:sym typeface="Arial"/>
                      </a:endParaRPr>
                    </a:p>
                    <a:p>
                      <a:pPr marL="342900" marR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Nhiệm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vụ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giao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quá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hạn</a:t>
                      </a:r>
                      <a:endParaRPr lang="en-US" sz="16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cs typeface="Arial"/>
                        <a:sym typeface="Arial"/>
                      </a:endParaRPr>
                    </a:p>
                    <a:p>
                      <a:pPr marL="342900" marR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Nhiệm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vụ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giao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trả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lại</a:t>
                      </a:r>
                      <a:endParaRPr lang="en-US" sz="16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cs typeface="Arial"/>
                        <a:sym typeface="Arial"/>
                      </a:endParaRPr>
                    </a:p>
                    <a:p>
                      <a:pPr marL="342900" marR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Nhiệm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vụ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không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thời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hạn</a:t>
                      </a:r>
                      <a:endParaRPr lang="en-US" sz="16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cs typeface="Arial"/>
                        <a:sym typeface="Arial"/>
                      </a:endParaRPr>
                    </a:p>
                    <a:p>
                      <a:pPr marL="342900" marR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Tra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cứu</a:t>
                      </a:r>
                      <a:endParaRPr lang="en-US" sz="16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cs typeface="Arial"/>
                        <a:sym typeface="Arial"/>
                      </a:endParaRPr>
                    </a:p>
                    <a:p>
                      <a:pPr marL="342900" marR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Báo</a:t>
                      </a:r>
                      <a:r>
                        <a:rPr lang="en-US" sz="16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Arial"/>
                        </a:rPr>
                        <a:t>cáo</a:t>
                      </a:r>
                      <a:endParaRPr lang="en-US" sz="16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cs typeface="Arial"/>
                        <a:sym typeface="Arial"/>
                      </a:endParaRPr>
                    </a:p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496987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932E1BF-ACF2-4B9B-9733-AC795BA4D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725" y="1366837"/>
            <a:ext cx="2247900" cy="299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4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B41E-0C56-4208-8A7A-1E41E16C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Giới thiệu màn hình làm việc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8A8B9-96E6-45E5-B0D5-82E6BCE4D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675" y="-137078"/>
            <a:ext cx="6132600" cy="3145500"/>
          </a:xfrm>
        </p:spPr>
        <p:txBody>
          <a:bodyPr/>
          <a:lstStyle/>
          <a:p>
            <a:pPr marL="76200" indent="0">
              <a:buNone/>
            </a:pPr>
            <a:r>
              <a:rPr lang="en-US" sz="2000"/>
              <a:t>Kênh tiếp nhận bao gồm: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AE02C-CF69-447E-99C4-3A75E794D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96559D9-EF81-43BA-BAE3-36C4F043E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255597"/>
              </p:ext>
            </p:extLst>
          </p:nvPr>
        </p:nvGraphicFramePr>
        <p:xfrm>
          <a:off x="777675" y="1599300"/>
          <a:ext cx="7940832" cy="3383280"/>
        </p:xfrm>
        <a:graphic>
          <a:graphicData uri="http://schemas.openxmlformats.org/drawingml/2006/table">
            <a:tbl>
              <a:tblPr firstRow="1" bandRow="1">
                <a:tableStyleId>{0A041699-258C-4505-96D0-496703EE2011}</a:tableStyleId>
              </a:tblPr>
              <a:tblGrid>
                <a:gridCol w="4897595">
                  <a:extLst>
                    <a:ext uri="{9D8B030D-6E8A-4147-A177-3AD203B41FA5}">
                      <a16:colId xmlns:a16="http://schemas.microsoft.com/office/drawing/2014/main" val="650123276"/>
                    </a:ext>
                  </a:extLst>
                </a:gridCol>
                <a:gridCol w="3043237">
                  <a:extLst>
                    <a:ext uri="{9D8B030D-6E8A-4147-A177-3AD203B41FA5}">
                      <a16:colId xmlns:a16="http://schemas.microsoft.com/office/drawing/2014/main" val="2230280475"/>
                    </a:ext>
                  </a:extLst>
                </a:gridCol>
              </a:tblGrid>
              <a:tr h="257349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Nhiệm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vụ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được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giao</a:t>
                      </a:r>
                      <a:endParaRPr lang="en-US" sz="12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sym typeface="Roboto Condensed Light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Nhiệm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vụ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đ</a:t>
                      </a:r>
                      <a:r>
                        <a:rPr lang="vi-VN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ư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ợc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giao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chưa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hoàn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thành</a:t>
                      </a:r>
                      <a:endParaRPr lang="en-US" sz="12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sym typeface="Roboto Condensed Light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Nhiệm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vụ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 đ</a:t>
                      </a:r>
                      <a:r>
                        <a:rPr lang="vi-VN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ư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ợc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giao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quá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hạn</a:t>
                      </a:r>
                      <a:endParaRPr lang="en-US" sz="12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sym typeface="Roboto Condensed Light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Nhiệm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vụ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đ</a:t>
                      </a:r>
                      <a:r>
                        <a:rPr lang="vi-VN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ư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ợc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giao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đã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hoàn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thành</a:t>
                      </a:r>
                      <a:endParaRPr lang="en-US" sz="12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sym typeface="Roboto Condensed Light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Nhiệm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vụ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đ</a:t>
                      </a:r>
                      <a:r>
                        <a:rPr lang="vi-VN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ư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ợc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giao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chờ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phê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duyệt</a:t>
                      </a:r>
                      <a:endParaRPr lang="en-US" sz="12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sym typeface="Roboto Condensed Light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Nhiệm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vụ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đ</a:t>
                      </a:r>
                      <a:r>
                        <a:rPr lang="vi-VN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ư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ợc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giao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phối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hợp</a:t>
                      </a:r>
                      <a:endParaRPr lang="en-US" sz="12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sym typeface="Roboto Condensed Light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Nhiệm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vụ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đ</a:t>
                      </a:r>
                      <a:r>
                        <a:rPr lang="vi-VN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ư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ợc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giao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từ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sym typeface="Roboto Condensed Light"/>
                        </a:rPr>
                        <a:t>chối</a:t>
                      </a:r>
                      <a:endParaRPr lang="en-US" sz="12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sym typeface="Roboto Condensed Light"/>
                      </a:endParaRPr>
                    </a:p>
                    <a:p>
                      <a:pPr marL="342900" marR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Nhiệm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vụ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đ</a:t>
                      </a:r>
                      <a:r>
                        <a:rPr lang="vi-VN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ư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ợc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giao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bị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trả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lại</a:t>
                      </a:r>
                      <a:endParaRPr lang="en-US" sz="12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cs typeface="Arial"/>
                        <a:sym typeface="Roboto Condensed Light"/>
                      </a:endParaRPr>
                    </a:p>
                    <a:p>
                      <a:pPr marL="342900" marR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Nhiệm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vụ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đ</a:t>
                      </a:r>
                      <a:r>
                        <a:rPr lang="vi-VN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ư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ợc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giao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tới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hạn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(7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ngày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)</a:t>
                      </a:r>
                    </a:p>
                    <a:p>
                      <a:pPr marL="342900" marR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Nhiệm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vụ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đ</a:t>
                      </a:r>
                      <a:r>
                        <a:rPr lang="vi-VN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ư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ợc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giao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không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thời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hạn</a:t>
                      </a:r>
                      <a:endParaRPr lang="en-US" sz="12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cs typeface="Arial"/>
                        <a:sym typeface="Roboto Condensed Light"/>
                      </a:endParaRPr>
                    </a:p>
                    <a:p>
                      <a:pPr marL="342900" marR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Tra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cứu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</a:t>
                      </a:r>
                    </a:p>
                    <a:p>
                      <a:pPr marL="342900" marR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Báo</a:t>
                      </a:r>
                      <a:r>
                        <a:rPr lang="en-US" sz="1200" b="0" i="0" u="none" strike="noStrike" cap="none" dirty="0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263248"/>
                          </a:solidFill>
                          <a:latin typeface="Roboto Condensed Light"/>
                          <a:ea typeface="Roboto Condensed Light"/>
                          <a:cs typeface="Arial"/>
                          <a:sym typeface="Roboto Condensed Light"/>
                        </a:rPr>
                        <a:t>cáo</a:t>
                      </a:r>
                      <a:endParaRPr lang="vi-VN" sz="12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cs typeface="Arial"/>
                        <a:sym typeface="Roboto Condensed Light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sz="1200" b="0" i="0" u="none" strike="noStrike" cap="none" dirty="0">
                        <a:solidFill>
                          <a:srgbClr val="263248"/>
                        </a:solidFill>
                        <a:latin typeface="Roboto Condensed Light"/>
                        <a:ea typeface="Roboto Condensed Light"/>
                        <a:cs typeface="Arial"/>
                        <a:sym typeface="Roboto Condensed Light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14965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21F6D08-A699-4873-9A7E-13FF71CB0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306" y="1400174"/>
            <a:ext cx="2257425" cy="358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7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277700" y="840449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tx1"/>
                </a:solidFill>
              </a:rPr>
              <a:t>CHỨC NĂNG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20380" y="681644"/>
            <a:ext cx="2181600" cy="1775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7224421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2D5A-5ADB-4A9E-B78F-9FA6975E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Chức năng chính của hệ thống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7035F-D009-42EC-AB8F-13AE2B065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5" y="1327350"/>
            <a:ext cx="6132600" cy="1549665"/>
          </a:xfrm>
        </p:spPr>
        <p:txBody>
          <a:bodyPr/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US" sz="1800"/>
              <a:t>Các chức năng của vai trò giao nhiệm vụ: Thêm mới, sửa, xóa nhiệm vụ; phê duyệt/trả lại nhiệm vụ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1800"/>
              <a:t>Các chức năng của vai trò nhận nhiệm vụ:Tiếp nhận/từ chối nhiệm vụ;  xử lý nhiệm vụ; xác nhận hoàn thành nhiệm vụ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1492C-4A59-4C35-9EFE-C32E375DD7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779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5"/>
          <p:cNvGrpSpPr/>
          <p:nvPr/>
        </p:nvGrpSpPr>
        <p:grpSpPr>
          <a:xfrm>
            <a:off x="552885" y="1385750"/>
            <a:ext cx="8044527" cy="2067200"/>
            <a:chOff x="185742" y="1287960"/>
            <a:chExt cx="8044527" cy="2067200"/>
          </a:xfrm>
        </p:grpSpPr>
        <p:sp>
          <p:nvSpPr>
            <p:cNvPr id="377" name="Google Shape;377;p25"/>
            <p:cNvSpPr/>
            <p:nvPr/>
          </p:nvSpPr>
          <p:spPr>
            <a:xfrm>
              <a:off x="6978450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8" name="Google Shape;378;p25"/>
            <p:cNvSpPr/>
            <p:nvPr/>
          </p:nvSpPr>
          <p:spPr>
            <a:xfrm rot="10800000" flipH="1">
              <a:off x="1423250" y="1697050"/>
              <a:ext cx="5566500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9" name="Google Shape;379;p25"/>
            <p:cNvSpPr/>
            <p:nvPr/>
          </p:nvSpPr>
          <p:spPr>
            <a:xfrm rot="10800000" flipH="1">
              <a:off x="698647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0" name="Google Shape;380;p25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1" name="Google Shape;381;p25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2" name="Google Shape;382;p25"/>
          <p:cNvSpPr txBox="1">
            <a:spLocks noGrp="1"/>
          </p:cNvSpPr>
          <p:nvPr>
            <p:ph type="ctrTitle" idx="4294967295"/>
          </p:nvPr>
        </p:nvSpPr>
        <p:spPr>
          <a:xfrm>
            <a:off x="454786" y="2020300"/>
            <a:ext cx="8039100" cy="12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3F5378"/>
                </a:solidFill>
              </a:rPr>
              <a:t>THỰC </a:t>
            </a:r>
            <a:r>
              <a:rPr lang="en-US" sz="4000" dirty="0">
                <a:solidFill>
                  <a:srgbClr val="3F5378"/>
                </a:solidFill>
              </a:rPr>
              <a:t>HÀNH</a:t>
            </a:r>
            <a:r>
              <a:rPr lang="vi-VN" sz="4000" dirty="0">
                <a:solidFill>
                  <a:srgbClr val="3F5378"/>
                </a:solidFill>
              </a:rPr>
              <a:t/>
            </a:r>
            <a:br>
              <a:rPr lang="vi-VN" sz="4000" dirty="0">
                <a:solidFill>
                  <a:srgbClr val="3F5378"/>
                </a:solidFill>
              </a:rPr>
            </a:br>
            <a:endParaRPr sz="2600" dirty="0">
              <a:solidFill>
                <a:srgbClr val="3F5378"/>
              </a:solidFill>
            </a:endParaRPr>
          </a:p>
        </p:txBody>
      </p:sp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9800"/>
                </a:solidFill>
              </a:rPr>
              <a:t>THANKS!</a:t>
            </a:r>
            <a:endParaRPr sz="6000" dirty="0">
              <a:solidFill>
                <a:srgbClr val="FF9800"/>
              </a:solidFill>
            </a:endParaRPr>
          </a:p>
        </p:txBody>
      </p:sp>
      <p:sp>
        <p:nvSpPr>
          <p:cNvPr id="504" name="Google Shape;504;p34"/>
          <p:cNvSpPr txBox="1">
            <a:spLocks noGrp="1"/>
          </p:cNvSpPr>
          <p:nvPr>
            <p:ph type="subTitle" idx="4294967295"/>
          </p:nvPr>
        </p:nvSpPr>
        <p:spPr>
          <a:xfrm>
            <a:off x="1275150" y="3697433"/>
            <a:ext cx="6593700" cy="5232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Công ty </a:t>
            </a:r>
            <a:r>
              <a:rPr lang="en-US" sz="2000" b="1" dirty="0" err="1"/>
              <a:t>cổ</a:t>
            </a:r>
            <a:r>
              <a:rPr lang="en-US" sz="2000" b="1" dirty="0"/>
              <a:t> phần công </a:t>
            </a:r>
            <a:r>
              <a:rPr lang="en-US" sz="2000" b="1" dirty="0" err="1"/>
              <a:t>nghệ</a:t>
            </a:r>
            <a:r>
              <a:rPr lang="en-US" sz="2000" b="1" dirty="0"/>
              <a:t> và </a:t>
            </a:r>
            <a:r>
              <a:rPr lang="en-US" sz="2000" b="1" dirty="0" err="1"/>
              <a:t>giải</a:t>
            </a:r>
            <a:r>
              <a:rPr lang="en-US" sz="2000" b="1" dirty="0"/>
              <a:t> </a:t>
            </a:r>
            <a:r>
              <a:rPr lang="en-US" sz="2000" b="1" dirty="0" err="1"/>
              <a:t>pháp</a:t>
            </a:r>
            <a:r>
              <a:rPr lang="en-US" sz="2000" b="1" dirty="0"/>
              <a:t> SIMAX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/>
          </a:p>
        </p:txBody>
      </p:sp>
      <p:grpSp>
        <p:nvGrpSpPr>
          <p:cNvPr id="505" name="Google Shape;505;p34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2341F3-5593-4A61-993E-C5C804986ED2}"/>
              </a:ext>
            </a:extLst>
          </p:cNvPr>
          <p:cNvSpPr txBox="1"/>
          <p:nvPr/>
        </p:nvSpPr>
        <p:spPr>
          <a:xfrm>
            <a:off x="1615966" y="3971721"/>
            <a:ext cx="600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Tel: 024.6269.0966 * Email: </a:t>
            </a:r>
            <a:r>
              <a:rPr lang="en-US" dirty="0">
                <a:hlinkClick r:id="rId3"/>
              </a:rPr>
              <a:t>info@simax.vn</a:t>
            </a:r>
            <a:r>
              <a:rPr lang="en-US" dirty="0"/>
              <a:t> * Website: </a:t>
            </a:r>
            <a:r>
              <a:rPr lang="en-US" dirty="0">
                <a:hlinkClick r:id="rId4"/>
              </a:rPr>
              <a:t>www.simax.vn</a:t>
            </a:r>
            <a:r>
              <a:rPr lang="en-US" dirty="0"/>
              <a:t> </a:t>
            </a:r>
          </a:p>
          <a:p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NỘI DUNG CHÍNH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roup 3">
            <a:extLst>
              <a:ext uri="{FF2B5EF4-FFF2-40B4-BE49-F238E27FC236}">
                <a16:creationId xmlns:a16="http://schemas.microsoft.com/office/drawing/2014/main" id="{BC567857-43EB-4CC4-A822-DA2D7375A893}"/>
              </a:ext>
            </a:extLst>
          </p:cNvPr>
          <p:cNvGrpSpPr>
            <a:grpSpLocks/>
          </p:cNvGrpSpPr>
          <p:nvPr/>
        </p:nvGrpSpPr>
        <p:grpSpPr bwMode="auto">
          <a:xfrm>
            <a:off x="814275" y="1620837"/>
            <a:ext cx="762000" cy="665163"/>
            <a:chOff x="1110" y="2656"/>
            <a:chExt cx="1549" cy="1351"/>
          </a:xfrm>
        </p:grpSpPr>
        <p:sp>
          <p:nvSpPr>
            <p:cNvPr id="47" name="AutoShape 4">
              <a:extLst>
                <a:ext uri="{FF2B5EF4-FFF2-40B4-BE49-F238E27FC236}">
                  <a16:creationId xmlns:a16="http://schemas.microsoft.com/office/drawing/2014/main" id="{934CB33B-4D92-48A9-BC4C-70DF80DE857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8" name="AutoShape 5">
              <a:extLst>
                <a:ext uri="{FF2B5EF4-FFF2-40B4-BE49-F238E27FC236}">
                  <a16:creationId xmlns:a16="http://schemas.microsoft.com/office/drawing/2014/main" id="{D996A4B6-8185-4896-AE92-63F650D58A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9" name="AutoShape 6">
              <a:extLst>
                <a:ext uri="{FF2B5EF4-FFF2-40B4-BE49-F238E27FC236}">
                  <a16:creationId xmlns:a16="http://schemas.microsoft.com/office/drawing/2014/main" id="{D8C5ECB9-8FE9-45CD-90ED-DD242C4E39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50" name="Group 7">
            <a:extLst>
              <a:ext uri="{FF2B5EF4-FFF2-40B4-BE49-F238E27FC236}">
                <a16:creationId xmlns:a16="http://schemas.microsoft.com/office/drawing/2014/main" id="{6E1AB01C-7F7C-40F9-8F61-96A48C1B5C2B}"/>
              </a:ext>
            </a:extLst>
          </p:cNvPr>
          <p:cNvGrpSpPr>
            <a:grpSpLocks/>
          </p:cNvGrpSpPr>
          <p:nvPr/>
        </p:nvGrpSpPr>
        <p:grpSpPr bwMode="auto">
          <a:xfrm>
            <a:off x="821976" y="2611437"/>
            <a:ext cx="762000" cy="665163"/>
            <a:chOff x="3174" y="2656"/>
            <a:chExt cx="1549" cy="1351"/>
          </a:xfrm>
        </p:grpSpPr>
        <p:sp>
          <p:nvSpPr>
            <p:cNvPr id="51" name="AutoShape 8">
              <a:extLst>
                <a:ext uri="{FF2B5EF4-FFF2-40B4-BE49-F238E27FC236}">
                  <a16:creationId xmlns:a16="http://schemas.microsoft.com/office/drawing/2014/main" id="{57D5BD31-FF26-4A6F-8EAE-F10E787ABBB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AutoShape 9">
              <a:extLst>
                <a:ext uri="{FF2B5EF4-FFF2-40B4-BE49-F238E27FC236}">
                  <a16:creationId xmlns:a16="http://schemas.microsoft.com/office/drawing/2014/main" id="{01D3800F-617E-4D10-9AA3-0C4C07B889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3" name="AutoShape 10">
              <a:extLst>
                <a:ext uri="{FF2B5EF4-FFF2-40B4-BE49-F238E27FC236}">
                  <a16:creationId xmlns:a16="http://schemas.microsoft.com/office/drawing/2014/main" id="{1AB55905-F8D6-44EE-8791-3AB7F81BA4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56" name="Text Box 13">
            <a:extLst>
              <a:ext uri="{FF2B5EF4-FFF2-40B4-BE49-F238E27FC236}">
                <a16:creationId xmlns:a16="http://schemas.microsoft.com/office/drawing/2014/main" id="{270C38A6-E8D1-438D-85E4-533A2713647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11125" y="171926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94FC85A1-B9A6-4CE9-B856-D29F66AD304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18826" y="270986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60" name="Group 17">
            <a:extLst>
              <a:ext uri="{FF2B5EF4-FFF2-40B4-BE49-F238E27FC236}">
                <a16:creationId xmlns:a16="http://schemas.microsoft.com/office/drawing/2014/main" id="{30827CC0-D23B-4235-A89A-1D0E6D64F9BA}"/>
              </a:ext>
            </a:extLst>
          </p:cNvPr>
          <p:cNvGrpSpPr>
            <a:grpSpLocks/>
          </p:cNvGrpSpPr>
          <p:nvPr/>
        </p:nvGrpSpPr>
        <p:grpSpPr bwMode="auto">
          <a:xfrm>
            <a:off x="4571147" y="1660717"/>
            <a:ext cx="762000" cy="665163"/>
            <a:chOff x="1110" y="2656"/>
            <a:chExt cx="1549" cy="1351"/>
          </a:xfrm>
        </p:grpSpPr>
        <p:sp>
          <p:nvSpPr>
            <p:cNvPr id="61" name="AutoShape 18">
              <a:extLst>
                <a:ext uri="{FF2B5EF4-FFF2-40B4-BE49-F238E27FC236}">
                  <a16:creationId xmlns:a16="http://schemas.microsoft.com/office/drawing/2014/main" id="{A1CA5493-33C0-4384-868C-476DD85ECF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2" name="AutoShape 19">
              <a:extLst>
                <a:ext uri="{FF2B5EF4-FFF2-40B4-BE49-F238E27FC236}">
                  <a16:creationId xmlns:a16="http://schemas.microsoft.com/office/drawing/2014/main" id="{18C4C7B7-41B9-44F9-8B89-6AE81C5759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3" name="AutoShape 20">
              <a:extLst>
                <a:ext uri="{FF2B5EF4-FFF2-40B4-BE49-F238E27FC236}">
                  <a16:creationId xmlns:a16="http://schemas.microsoft.com/office/drawing/2014/main" id="{7A20828D-585A-4D30-90C1-EDACB7DA3D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0" name="Text Box 27">
            <a:extLst>
              <a:ext uri="{FF2B5EF4-FFF2-40B4-BE49-F238E27FC236}">
                <a16:creationId xmlns:a16="http://schemas.microsoft.com/office/drawing/2014/main" id="{DCBEB2C9-D9C4-452B-B553-CCAA9B4C1A2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67997" y="175914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Line 11">
            <a:extLst>
              <a:ext uri="{FF2B5EF4-FFF2-40B4-BE49-F238E27FC236}">
                <a16:creationId xmlns:a16="http://schemas.microsoft.com/office/drawing/2014/main" id="{26432B8D-3E95-4C52-9402-C594C928A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739" y="2154019"/>
            <a:ext cx="2338611" cy="5898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" name="Text Box 12">
            <a:extLst>
              <a:ext uri="{FF2B5EF4-FFF2-40B4-BE49-F238E27FC236}">
                <a16:creationId xmlns:a16="http://schemas.microsoft.com/office/drawing/2014/main" id="{CA01F0B1-A790-4142-B55E-EA527EEC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56" y="1732696"/>
            <a:ext cx="2438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TỔNG QUAN</a:t>
            </a:r>
          </a:p>
        </p:txBody>
      </p:sp>
      <p:sp>
        <p:nvSpPr>
          <p:cNvPr id="82" name="Line 11">
            <a:extLst>
              <a:ext uri="{FF2B5EF4-FFF2-40B4-BE49-F238E27FC236}">
                <a16:creationId xmlns:a16="http://schemas.microsoft.com/office/drawing/2014/main" id="{F486683E-18C9-409F-9E62-FC884CDA4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016" y="2948522"/>
            <a:ext cx="2338611" cy="5898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4" name="Line 11">
            <a:extLst>
              <a:ext uri="{FF2B5EF4-FFF2-40B4-BE49-F238E27FC236}">
                <a16:creationId xmlns:a16="http://schemas.microsoft.com/office/drawing/2014/main" id="{1EE68494-85D5-401F-9B31-46B781E4D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9996" y="2151070"/>
            <a:ext cx="2338611" cy="5898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Text Box 12">
            <a:extLst>
              <a:ext uri="{FF2B5EF4-FFF2-40B4-BE49-F238E27FC236}">
                <a16:creationId xmlns:a16="http://schemas.microsoft.com/office/drawing/2014/main" id="{9DDF1C83-4872-4570-8E4D-9AAD93B8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739" y="2529766"/>
            <a:ext cx="2438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CHỨC NĂNG</a:t>
            </a:r>
            <a:endParaRPr lang="en-US" altLang="en-US" sz="1600" dirty="0"/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id="{20A74C10-2C78-4631-BF6C-5DD25025B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742" y="1732696"/>
            <a:ext cx="2438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THỰC HÀNH</a:t>
            </a:r>
            <a:endParaRPr lang="en-US" altLang="en-US" sz="1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  <p:bldP spid="70" grpId="0"/>
      <p:bldP spid="79" grpId="0" animBg="1"/>
      <p:bldP spid="80" grpId="0"/>
      <p:bldP spid="82" grpId="0" animBg="1"/>
      <p:bldP spid="84" grpId="0" animBg="1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1277700" y="840449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tx1"/>
                </a:solidFill>
              </a:rPr>
              <a:t>TỔNG </a:t>
            </a:r>
            <a:r>
              <a:rPr lang="en-US" sz="3100" dirty="0">
                <a:solidFill>
                  <a:schemeClr val="tx1"/>
                </a:solidFill>
              </a:rPr>
              <a:t>QUAN</a:t>
            </a:r>
            <a:endParaRPr sz="3100" dirty="0">
              <a:solidFill>
                <a:schemeClr val="tx1"/>
              </a:solidFill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20380" y="681644"/>
            <a:ext cx="2181600" cy="1775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3427C6-C472-4325-8E9C-E6F05EF0E6CD}"/>
              </a:ext>
            </a:extLst>
          </p:cNvPr>
          <p:cNvSpPr txBox="1"/>
          <p:nvPr/>
        </p:nvSpPr>
        <p:spPr>
          <a:xfrm>
            <a:off x="333375" y="3143251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Giới thiệu hệ thống</a:t>
            </a:r>
          </a:p>
          <a:p>
            <a:r>
              <a:rPr lang="en-US" sz="240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Cách truy cập hệ thống</a:t>
            </a:r>
          </a:p>
          <a:p>
            <a:r>
              <a:rPr lang="en-US" sz="240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Giới thiệu màn hình làm việc</a:t>
            </a:r>
          </a:p>
          <a:p>
            <a:endParaRPr lang="vi-VN" sz="240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A5E2C7-D22F-4551-A023-06C38AE67E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Google Shape;189;p12">
            <a:extLst>
              <a:ext uri="{FF2B5EF4-FFF2-40B4-BE49-F238E27FC236}">
                <a16:creationId xmlns:a16="http://schemas.microsoft.com/office/drawing/2014/main" id="{BAB7D59A-D8FF-4E0B-820E-A766066BAF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36" y="392575"/>
            <a:ext cx="565703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Giới thiệu hệ thống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3A85E2-FC44-4FE2-B832-BEFDC0E95168}"/>
              </a:ext>
            </a:extLst>
          </p:cNvPr>
          <p:cNvSpPr txBox="1">
            <a:spLocks/>
          </p:cNvSpPr>
          <p:nvPr/>
        </p:nvSpPr>
        <p:spPr>
          <a:xfrm>
            <a:off x="415636" y="1257743"/>
            <a:ext cx="6978003" cy="456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01600" indent="0">
              <a:buNone/>
            </a:pP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1497C5-E19B-4C8C-AB40-80E72FD9DBEC}"/>
              </a:ext>
            </a:extLst>
          </p:cNvPr>
          <p:cNvSpPr/>
          <p:nvPr/>
        </p:nvSpPr>
        <p:spPr>
          <a:xfrm>
            <a:off x="958154" y="1873033"/>
            <a:ext cx="7797225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19100">
              <a:lnSpc>
                <a:spcPct val="150000"/>
              </a:lnSpc>
              <a:buClr>
                <a:schemeClr val="accent1"/>
              </a:buClr>
              <a:buSzPct val="165000"/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lvl="0" indent="-419100">
              <a:lnSpc>
                <a:spcPct val="150000"/>
              </a:lnSpc>
              <a:buClr>
                <a:schemeClr val="accent1"/>
              </a:buClr>
              <a:buSzPct val="165000"/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034B3FA-9E0A-48A3-96FD-AB0CE1AC4077}"/>
              </a:ext>
            </a:extLst>
          </p:cNvPr>
          <p:cNvSpPr txBox="1">
            <a:spLocks/>
          </p:cNvSpPr>
          <p:nvPr/>
        </p:nvSpPr>
        <p:spPr>
          <a:xfrm>
            <a:off x="415636" y="1257743"/>
            <a:ext cx="6978003" cy="337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01600" indent="0" algn="just">
              <a:buNone/>
            </a:pPr>
            <a:r>
              <a:rPr lang="en-US" sz="1600" dirty="0" err="1">
                <a:solidFill>
                  <a:schemeClr val="tx1"/>
                </a:solidFill>
              </a:rPr>
              <a:t>Hệ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thống</a:t>
            </a:r>
            <a:r>
              <a:rPr lang="hr-HR" sz="1600" dirty="0">
                <a:solidFill>
                  <a:schemeClr val="tx1"/>
                </a:solidFill>
              </a:rPr>
              <a:t> </a:t>
            </a:r>
            <a:r>
              <a:rPr lang="hr-HR" sz="1600" b="1" dirty="0">
                <a:solidFill>
                  <a:schemeClr val="tx1"/>
                </a:solidFill>
              </a:rPr>
              <a:t>‘’ </a:t>
            </a:r>
            <a:r>
              <a:rPr lang="vi-VN" sz="1800" b="1" cap="all" dirty="0"/>
              <a:t>HỆ THỐNG QUẢN LÝ CƠ SỞ DỮ LIỆU THEO DÕI NHIỆM VỤ</a:t>
            </a:r>
            <a:r>
              <a:rPr lang="hr-HR" sz="1600" b="1" dirty="0">
                <a:solidFill>
                  <a:schemeClr val="tx1"/>
                </a:solidFill>
              </a:rPr>
              <a:t>‘’ </a:t>
            </a:r>
            <a:r>
              <a:rPr lang="en-US" sz="1600" dirty="0" err="1">
                <a:solidFill>
                  <a:schemeClr val="tx1"/>
                </a:solidFill>
              </a:rPr>
              <a:t>được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xây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dựng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hr-HR" sz="1600" dirty="0">
                <a:solidFill>
                  <a:schemeClr val="tx1"/>
                </a:solidFill>
              </a:rPr>
              <a:t>nhằm </a:t>
            </a:r>
            <a:r>
              <a:rPr lang="en-US" sz="1600" dirty="0" err="1">
                <a:solidFill>
                  <a:schemeClr val="tx1"/>
                </a:solidFill>
              </a:rPr>
              <a:t>mục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đích</a:t>
            </a:r>
            <a:r>
              <a:rPr lang="hr-HR" sz="1600" dirty="0">
                <a:solidFill>
                  <a:schemeClr val="tx1"/>
                </a:solidFill>
              </a:rPr>
              <a:t>:</a:t>
            </a:r>
            <a:endParaRPr lang="vi-VN" sz="1600" dirty="0">
              <a:solidFill>
                <a:schemeClr val="tx1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tx1"/>
                </a:solidFill>
              </a:rPr>
              <a:t>Đảm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bảo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thông</a:t>
            </a:r>
            <a:r>
              <a:rPr lang="en-US" sz="1600" dirty="0">
                <a:solidFill>
                  <a:schemeClr val="tx1"/>
                </a:solidFill>
              </a:rPr>
              <a:t> tin </a:t>
            </a:r>
            <a:r>
              <a:rPr lang="en-US" sz="1600" dirty="0" err="1">
                <a:solidFill>
                  <a:schemeClr val="tx1"/>
                </a:solidFill>
              </a:rPr>
              <a:t>giao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nhận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nhiệm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vụ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được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quản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lý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và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cập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nhật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đầy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đủ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kịp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thời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tuân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thủ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Quy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chế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làm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việc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của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Bộ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Tư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Pháp</a:t>
            </a:r>
            <a:endParaRPr lang="en-US" sz="1600" dirty="0">
              <a:solidFill>
                <a:schemeClr val="tx1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tx1"/>
                </a:solidFill>
              </a:rPr>
              <a:t>Hỗ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trợ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công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tác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theo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dõi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kiểm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quá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trình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thực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hiện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nhiệm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vụ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khắc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phục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tình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trạng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chậm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muộn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quá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hạn</a:t>
            </a:r>
            <a:endParaRPr lang="en-US" sz="1600" dirty="0">
              <a:solidFill>
                <a:schemeClr val="tx1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tx1"/>
                </a:solidFill>
              </a:rPr>
              <a:t>Nâng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cao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hiệu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quả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trong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công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tác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chỉ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đạo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điều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hành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của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Bộ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Tư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Pháp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đảm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bảo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các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hoạt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động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chỉ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đạo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điều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hành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được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liên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tục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thông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suốt</a:t>
            </a:r>
            <a:endParaRPr lang="vi-VN" sz="1600" dirty="0">
              <a:solidFill>
                <a:schemeClr val="tx1"/>
              </a:solidFill>
            </a:endParaRPr>
          </a:p>
          <a:p>
            <a:pPr marL="101600" indent="0" algn="just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1E5BE0-439F-4CA2-B4E8-05A6822771C8}"/>
              </a:ext>
            </a:extLst>
          </p:cNvPr>
          <p:cNvSpPr/>
          <p:nvPr/>
        </p:nvSpPr>
        <p:spPr>
          <a:xfrm>
            <a:off x="958154" y="3772417"/>
            <a:ext cx="769435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lvl="0">
              <a:lnSpc>
                <a:spcPct val="150000"/>
              </a:lnSpc>
              <a:buClr>
                <a:schemeClr val="accent1"/>
              </a:buClr>
              <a:buSzPct val="16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Cách truy cập hệ thống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275" y="1981999"/>
            <a:ext cx="6706488" cy="3161501"/>
          </a:xfrm>
        </p:spPr>
        <p:txBody>
          <a:bodyPr/>
          <a:lstStyle/>
          <a:p>
            <a:pPr marL="76200" indent="0">
              <a:buNone/>
            </a:pPr>
            <a:endParaRPr lang="en-US" sz="2000" dirty="0"/>
          </a:p>
          <a:p>
            <a:pPr marL="76200" indent="0">
              <a:buNone/>
            </a:pPr>
            <a:endParaRPr lang="en-US" sz="2000" dirty="0"/>
          </a:p>
          <a:p>
            <a:pPr marL="76200" indent="0">
              <a:buNone/>
            </a:pPr>
            <a:r>
              <a:rPr lang="en-US" sz="2000" dirty="0" err="1"/>
              <a:t>Truy</a:t>
            </a:r>
            <a:r>
              <a:rPr lang="en-US" sz="2000" dirty="0"/>
              <a:t> </a:t>
            </a:r>
            <a:r>
              <a:rPr lang="en-US" sz="2000" dirty="0" err="1"/>
              <a:t>cập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:</a:t>
            </a:r>
          </a:p>
          <a:p>
            <a:pPr marL="76200" indent="0">
              <a:buNone/>
            </a:pPr>
            <a:r>
              <a:rPr lang="vi-VN" sz="2000" b="1" dirty="0" err="1"/>
              <a:t>Bước</a:t>
            </a:r>
            <a:r>
              <a:rPr lang="vi-VN" sz="2000" b="1" dirty="0"/>
              <a:t> 1: </a:t>
            </a:r>
            <a:r>
              <a:rPr lang="vi-VN" sz="2000" dirty="0" err="1"/>
              <a:t>Mở</a:t>
            </a:r>
            <a:r>
              <a:rPr lang="vi-VN" sz="2000" dirty="0"/>
              <a:t> </a:t>
            </a:r>
            <a:r>
              <a:rPr lang="vi-VN" sz="2000" dirty="0" err="1"/>
              <a:t>trình</a:t>
            </a:r>
            <a:r>
              <a:rPr lang="vi-VN" sz="2000" dirty="0"/>
              <a:t> </a:t>
            </a:r>
            <a:r>
              <a:rPr lang="vi-VN" sz="2000" dirty="0" err="1"/>
              <a:t>duyệt</a:t>
            </a:r>
            <a:r>
              <a:rPr lang="vi-VN" sz="2000" dirty="0"/>
              <a:t> </a:t>
            </a:r>
            <a:r>
              <a:rPr lang="vi-VN" sz="2000" dirty="0" err="1"/>
              <a:t>Chrome</a:t>
            </a:r>
            <a:r>
              <a:rPr lang="vi-VN" sz="2000" dirty="0"/>
              <a:t>              </a:t>
            </a:r>
            <a:r>
              <a:rPr lang="vi-VN" sz="2000" dirty="0" err="1"/>
              <a:t>hoặc</a:t>
            </a:r>
            <a:r>
              <a:rPr lang="vi-VN" sz="2000" dirty="0"/>
              <a:t> </a:t>
            </a:r>
            <a:r>
              <a:rPr lang="vi-VN" sz="2000" dirty="0" err="1"/>
              <a:t>FireFox</a:t>
            </a:r>
            <a:endParaRPr lang="vi-VN" sz="2000" dirty="0"/>
          </a:p>
          <a:p>
            <a:pPr marL="76200" indent="0">
              <a:buNone/>
            </a:pPr>
            <a:r>
              <a:rPr lang="vi-VN" sz="2000" b="1" dirty="0"/>
              <a:t>Bước 2: </a:t>
            </a:r>
            <a:r>
              <a:rPr lang="vi-VN" sz="2000" dirty="0"/>
              <a:t>Nhập địa chỉ của phần mềm vào thanh address: </a:t>
            </a:r>
            <a:r>
              <a:rPr lang="vi-VN" sz="2000" dirty="0">
                <a:hlinkClick r:id="rId2"/>
              </a:rPr>
              <a:t>http://theodoinhiemvu.moj.gov.vn/</a:t>
            </a:r>
            <a:endParaRPr lang="vi-VN" sz="2000" dirty="0"/>
          </a:p>
          <a:p>
            <a:pPr marL="76200" indent="0">
              <a:buNone/>
            </a:pPr>
            <a:r>
              <a:rPr lang="en-US" sz="2000" b="1" dirty="0"/>
              <a:t>B</a:t>
            </a:r>
            <a:r>
              <a:rPr lang="vi-VN" sz="2000" b="1" dirty="0"/>
              <a:t>ước 3</a:t>
            </a:r>
            <a:r>
              <a:rPr lang="vi-VN" sz="2000" dirty="0"/>
              <a:t>: Nhập thông tin tài khoản: Tên tài khoản, mật khẩu. Sau đó ấn nút “Đăng nhập” để truy cập vào hệ thống. </a:t>
            </a:r>
            <a:endParaRPr lang="en-US" sz="2000" dirty="0"/>
          </a:p>
          <a:p>
            <a:pPr marL="76200" indent="0">
              <a:buNone/>
            </a:pPr>
            <a:endParaRPr lang="vi-VN" sz="2000" dirty="0"/>
          </a:p>
          <a:p>
            <a:pPr marL="76200" indent="0">
              <a:buNone/>
            </a:pPr>
            <a:endParaRPr lang="vi-VN" sz="2000" dirty="0"/>
          </a:p>
          <a:p>
            <a:pPr marL="76200" indent="0">
              <a:buNone/>
            </a:pPr>
            <a:endParaRPr lang="vi-VN" sz="2000" dirty="0">
              <a:solidFill>
                <a:srgbClr val="0070C0"/>
              </a:solidFill>
            </a:endParaRPr>
          </a:p>
          <a:p>
            <a:pPr marL="76200" indent="0">
              <a:buNone/>
            </a:pPr>
            <a:endParaRPr lang="vi-VN" sz="2000" dirty="0">
              <a:solidFill>
                <a:srgbClr val="0070C0"/>
              </a:solidFill>
            </a:endParaRPr>
          </a:p>
          <a:p>
            <a:pPr marL="76200" indent="0">
              <a:buNone/>
            </a:pPr>
            <a:endParaRPr lang="vi-VN" sz="2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475BCF-C143-467D-8C8F-ABDFBAA51E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274" y="2238825"/>
            <a:ext cx="7620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4587A-6D28-40B1-BAD0-DB4D6DFCF32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21" y="2248349"/>
            <a:ext cx="1085850" cy="18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49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B7F5D-4327-4F2F-BE68-54D5A3DB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Cách truy cập hệ thống</a:t>
            </a:r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6A898-0263-4379-84AD-9F9DFC3A51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8AC8A9-08D9-4573-8452-51B17EB09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34" y="1524000"/>
            <a:ext cx="6393366" cy="29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2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B41E-0C56-4208-8A7A-1E41E16C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Giới thiệu màn hình làm việc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8A8B9-96E6-45E5-B0D5-82E6BCE4D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5" y="1241625"/>
            <a:ext cx="6132600" cy="3145500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 err="1"/>
              <a:t>Màn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bao </a:t>
            </a:r>
            <a:r>
              <a:rPr lang="en-US" sz="2000" dirty="0" err="1"/>
              <a:t>gồm</a:t>
            </a:r>
            <a:r>
              <a:rPr lang="en-US" sz="2000" dirty="0"/>
              <a:t>: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000" dirty="0"/>
              <a:t>Banner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000" dirty="0"/>
              <a:t>Menu </a:t>
            </a:r>
            <a:r>
              <a:rPr lang="en-US" sz="2000" dirty="0" err="1"/>
              <a:t>ngang</a:t>
            </a:r>
            <a:endParaRPr lang="en-US" sz="2000" dirty="0"/>
          </a:p>
          <a:p>
            <a:pPr marL="533400" indent="-457200">
              <a:buFont typeface="+mj-lt"/>
              <a:buAutoNum type="arabicPeriod"/>
            </a:pPr>
            <a:r>
              <a:rPr lang="en-US" sz="2000" dirty="0"/>
              <a:t>Menu </a:t>
            </a:r>
            <a:r>
              <a:rPr lang="en-US" sz="2000" dirty="0" err="1"/>
              <a:t>dọc</a:t>
            </a:r>
            <a:endParaRPr lang="en-US" sz="2000" dirty="0"/>
          </a:p>
          <a:p>
            <a:pPr marL="533400" indent="-457200">
              <a:buFont typeface="+mj-lt"/>
              <a:buAutoNum type="arabicPeriod"/>
            </a:pP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endParaRPr lang="en-US" sz="2000" dirty="0"/>
          </a:p>
          <a:p>
            <a:pPr marL="533400" indent="-457200">
              <a:buFont typeface="+mj-lt"/>
              <a:buAutoNum type="arabicPeriod"/>
            </a:pPr>
            <a:r>
              <a:rPr lang="en-US" sz="2000" dirty="0" err="1"/>
              <a:t>Chân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endParaRPr lang="vi-V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AE02C-CF69-447E-99C4-3A75E794D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406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92CE-B5F9-4F2C-9239-B65F4777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Giới thiệu màn hình làm việc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E2C1E-0CAD-472B-ACDD-60FFB16FB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329" y="-35697"/>
            <a:ext cx="6132600" cy="3288033"/>
          </a:xfrm>
        </p:spPr>
        <p:txBody>
          <a:bodyPr/>
          <a:lstStyle/>
          <a:p>
            <a:pPr marL="76200" indent="0">
              <a:buNone/>
            </a:pPr>
            <a:r>
              <a:rPr lang="en-US" sz="1400" dirty="0"/>
              <a:t>Sau </a:t>
            </a:r>
            <a:r>
              <a:rPr lang="en-US" sz="1400" dirty="0" err="1"/>
              <a:t>khi</a:t>
            </a:r>
            <a:r>
              <a:rPr lang="en-US" sz="1400" dirty="0"/>
              <a:t> </a:t>
            </a:r>
            <a:r>
              <a:rPr lang="en-US" sz="1400" dirty="0" err="1"/>
              <a:t>đăng</a:t>
            </a:r>
            <a:r>
              <a:rPr lang="en-US" sz="1400" dirty="0"/>
              <a:t> </a:t>
            </a:r>
            <a:r>
              <a:rPr lang="en-US" sz="1400" dirty="0" err="1"/>
              <a:t>nhập</a:t>
            </a:r>
            <a:r>
              <a:rPr lang="en-US" sz="1400" dirty="0"/>
              <a:t>, </a:t>
            </a:r>
            <a:r>
              <a:rPr lang="en-US" sz="1400" dirty="0" err="1"/>
              <a:t>màn</a:t>
            </a:r>
            <a:r>
              <a:rPr lang="en-US" sz="1400" dirty="0"/>
              <a:t> </a:t>
            </a:r>
            <a:r>
              <a:rPr lang="en-US" sz="1400" dirty="0" err="1"/>
              <a:t>hình</a:t>
            </a:r>
            <a:r>
              <a:rPr lang="en-US" sz="1400" dirty="0"/>
              <a:t> </a:t>
            </a:r>
            <a:r>
              <a:rPr lang="en-US" sz="1400" dirty="0" err="1"/>
              <a:t>làm</a:t>
            </a:r>
            <a:r>
              <a:rPr lang="en-US" sz="1400" dirty="0"/>
              <a:t> </a:t>
            </a:r>
            <a:r>
              <a:rPr lang="en-US" sz="1400" dirty="0" err="1"/>
              <a:t>việc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người</a:t>
            </a:r>
            <a:r>
              <a:rPr lang="en-US" sz="1400" dirty="0"/>
              <a:t> </a:t>
            </a:r>
            <a:r>
              <a:rPr lang="en-US" sz="1400" dirty="0" err="1"/>
              <a:t>dùng</a:t>
            </a:r>
            <a:r>
              <a:rPr lang="en-US" sz="1400" dirty="0"/>
              <a:t> </a:t>
            </a:r>
            <a:r>
              <a:rPr lang="en-US" sz="1400" dirty="0" err="1"/>
              <a:t>được</a:t>
            </a:r>
            <a:r>
              <a:rPr lang="en-US" sz="1400" dirty="0"/>
              <a:t> </a:t>
            </a:r>
            <a:r>
              <a:rPr lang="en-US" sz="1400" dirty="0" err="1"/>
              <a:t>hiển</a:t>
            </a:r>
            <a:r>
              <a:rPr lang="en-US" sz="1400" dirty="0"/>
              <a:t> </a:t>
            </a:r>
            <a:r>
              <a:rPr lang="en-US" sz="1400" dirty="0" err="1"/>
              <a:t>thị</a:t>
            </a:r>
            <a:r>
              <a:rPr lang="en-US" sz="1400" dirty="0"/>
              <a:t> </a:t>
            </a:r>
            <a:r>
              <a:rPr lang="en-US" sz="1400" dirty="0" err="1"/>
              <a:t>như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vi-VN" sz="1400" dirty="0"/>
              <a:t>:</a:t>
            </a:r>
          </a:p>
          <a:p>
            <a:pPr marL="76200" indent="0">
              <a:buNone/>
            </a:pPr>
            <a:endParaRPr lang="vi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B0C7F-7D10-41A9-9F16-2FBC8212C9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8B608-56FA-49BE-B704-FAB1D4A91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8" y="1514474"/>
            <a:ext cx="7822406" cy="292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B41E-0C56-4208-8A7A-1E41E16C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Giới thiệu màn hình làm việc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8A8B9-96E6-45E5-B0D5-82E6BCE4D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250" y="1491656"/>
            <a:ext cx="6132600" cy="1080094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gồm</a:t>
            </a:r>
            <a:r>
              <a:rPr lang="en-US" sz="2000" dirty="0"/>
              <a:t> 2 menu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000" dirty="0" err="1"/>
              <a:t>Nhiệm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endParaRPr lang="en-US" sz="2000" dirty="0"/>
          </a:p>
          <a:p>
            <a:pPr marL="533400" indent="-457200">
              <a:buFont typeface="+mj-lt"/>
              <a:buAutoNum type="arabicPeriod"/>
            </a:pPr>
            <a:r>
              <a:rPr lang="en-US" sz="2000" dirty="0" err="1"/>
              <a:t>Kênh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AE02C-CF69-447E-99C4-3A75E794D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0189600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C8EB07-C29C-4273-B676-61942B2A084E}"/>
</file>

<file path=customXml/itemProps2.xml><?xml version="1.0" encoding="utf-8"?>
<ds:datastoreItem xmlns:ds="http://schemas.openxmlformats.org/officeDocument/2006/customXml" ds:itemID="{7C2BB899-18BB-4407-B06D-6213780F5DCA}"/>
</file>

<file path=customXml/itemProps3.xml><?xml version="1.0" encoding="utf-8"?>
<ds:datastoreItem xmlns:ds="http://schemas.openxmlformats.org/officeDocument/2006/customXml" ds:itemID="{FC09AAEA-F157-4DF1-B847-BD0769318311}"/>
</file>

<file path=docProps/app.xml><?xml version="1.0" encoding="utf-8"?>
<Properties xmlns="http://schemas.openxmlformats.org/officeDocument/2006/extended-properties" xmlns:vt="http://schemas.openxmlformats.org/officeDocument/2006/docPropsVTypes">
  <TotalTime>8104</TotalTime>
  <Words>562</Words>
  <Application>Microsoft Office PowerPoint</Application>
  <PresentationFormat>On-screen Show (16:9)</PresentationFormat>
  <Paragraphs>95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Roboto Condensed</vt:lpstr>
      <vt:lpstr>Arial</vt:lpstr>
      <vt:lpstr>Wingdings</vt:lpstr>
      <vt:lpstr>Roboto Condensed Light</vt:lpstr>
      <vt:lpstr>Courier New</vt:lpstr>
      <vt:lpstr>Arvo</vt:lpstr>
      <vt:lpstr>Salerio template</vt:lpstr>
      <vt:lpstr>HỆ THỐNG QUẢN LÝ CƠ SỞ DỮ LIỆU  THEO DÕI NHIỆM VỤ</vt:lpstr>
      <vt:lpstr>NỘI DUNG CHÍNH</vt:lpstr>
      <vt:lpstr>TỔNG QUAN</vt:lpstr>
      <vt:lpstr>Giới thiệu hệ thống</vt:lpstr>
      <vt:lpstr>Cách truy cập hệ thống</vt:lpstr>
      <vt:lpstr>Cách truy cập hệ thống</vt:lpstr>
      <vt:lpstr>Giới thiệu màn hình làm việc</vt:lpstr>
      <vt:lpstr>Giới thiệu màn hình làm việc</vt:lpstr>
      <vt:lpstr>Giới thiệu màn hình làm việc</vt:lpstr>
      <vt:lpstr>Giới thiệu màn hình làm việc</vt:lpstr>
      <vt:lpstr>Giới thiệu màn hình làm việc</vt:lpstr>
      <vt:lpstr>Giới thiệu màn hình làm việc</vt:lpstr>
      <vt:lpstr>CHỨC NĂNG</vt:lpstr>
      <vt:lpstr>Chức năng chính của hệ thống</vt:lpstr>
      <vt:lpstr>THỰC HÀNH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DỊCH VỤ CÔNG 3,4</dc:title>
  <dc:creator>THUXD</dc:creator>
  <cp:lastModifiedBy>Admin</cp:lastModifiedBy>
  <cp:revision>870</cp:revision>
  <dcterms:modified xsi:type="dcterms:W3CDTF">2022-04-08T06:28:52Z</dcterms:modified>
</cp:coreProperties>
</file>